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81" r:id="rId2"/>
    <p:sldId id="582" r:id="rId3"/>
    <p:sldId id="587" r:id="rId4"/>
    <p:sldId id="584" r:id="rId5"/>
    <p:sldId id="578" r:id="rId6"/>
    <p:sldId id="576" r:id="rId7"/>
    <p:sldId id="583" r:id="rId8"/>
    <p:sldId id="574" r:id="rId9"/>
    <p:sldId id="585" r:id="rId10"/>
    <p:sldId id="579" r:id="rId11"/>
    <p:sldId id="588" r:id="rId12"/>
  </p:sldIdLst>
  <p:sldSz cx="9144000" cy="5143500" type="screen16x9"/>
  <p:notesSz cx="6797675" cy="9926638"/>
  <p:defaultTextStyle>
    <a:defPPr>
      <a:defRPr lang="ru-RU"/>
    </a:defPPr>
    <a:lvl1pPr marL="0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882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763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643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1525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9406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7287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5169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3050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B4F018-C493-4835-A123-26BBEED8817C}">
          <p14:sldIdLst>
            <p14:sldId id="581"/>
            <p14:sldId id="582"/>
            <p14:sldId id="587"/>
            <p14:sldId id="584"/>
            <p14:sldId id="578"/>
            <p14:sldId id="576"/>
            <p14:sldId id="583"/>
            <p14:sldId id="574"/>
            <p14:sldId id="585"/>
            <p14:sldId id="579"/>
            <p14:sldId id="5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  <p15:guide id="11" orient="horz" pos="1620">
          <p15:clr>
            <a:srgbClr val="A4A3A4"/>
          </p15:clr>
        </p15:guide>
        <p15:guide id="12" orient="horz" pos="759">
          <p15:clr>
            <a:srgbClr val="A4A3A4"/>
          </p15:clr>
        </p15:guide>
        <p15:guide id="13" orient="horz" pos="237">
          <p15:clr>
            <a:srgbClr val="A4A3A4"/>
          </p15:clr>
        </p15:guide>
        <p15:guide id="14" orient="horz" pos="3041">
          <p15:clr>
            <a:srgbClr val="A4A3A4"/>
          </p15:clr>
        </p15:guide>
        <p15:guide id="15" pos="2880">
          <p15:clr>
            <a:srgbClr val="A4A3A4"/>
          </p15:clr>
        </p15:guide>
        <p15:guide id="16" pos="708">
          <p15:clr>
            <a:srgbClr val="A4A3A4"/>
          </p15:clr>
        </p15:guide>
        <p15:guide id="17" pos="1560">
          <p15:clr>
            <a:srgbClr val="A4A3A4"/>
          </p15:clr>
        </p15:guide>
        <p15:guide id="18" pos="5140">
          <p15:clr>
            <a:srgbClr val="A4A3A4"/>
          </p15:clr>
        </p15:guide>
        <p15:guide id="19" pos="5521">
          <p15:clr>
            <a:srgbClr val="A4A3A4"/>
          </p15:clr>
        </p15:guide>
        <p15:guide id="20" pos="51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CC66"/>
    <a:srgbClr val="F6801E"/>
    <a:srgbClr val="F69240"/>
    <a:srgbClr val="F79443"/>
    <a:srgbClr val="BF504D"/>
    <a:srgbClr val="F8A662"/>
    <a:srgbClr val="FBCBA3"/>
    <a:srgbClr val="F6C2C2"/>
    <a:srgbClr val="F1C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5" autoAdjust="0"/>
    <p:restoredTop sz="94707" autoAdjust="0"/>
  </p:normalViewPr>
  <p:slideViewPr>
    <p:cSldViewPr showGuides="1">
      <p:cViewPr>
        <p:scale>
          <a:sx n="157" d="100"/>
          <a:sy n="157" d="100"/>
        </p:scale>
        <p:origin x="-444" y="-72"/>
      </p:cViewPr>
      <p:guideLst>
        <p:guide orient="horz" pos="2382"/>
        <p:guide orient="horz" pos="1116"/>
        <p:guide orient="horz" pos="348"/>
        <p:guide orient="horz" pos="4470"/>
        <p:guide orient="horz" pos="1620"/>
        <p:guide orient="horz" pos="759"/>
        <p:guide orient="horz" pos="237"/>
        <p:guide orient="horz" pos="3041"/>
        <p:guide pos="3368"/>
        <p:guide pos="828"/>
        <p:guide pos="1824"/>
        <p:guide pos="6011"/>
        <p:guide pos="6457"/>
        <p:guide pos="606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23608693684237E-2"/>
          <c:y val="0"/>
          <c:w val="0.90217895028124451"/>
          <c:h val="0.912152784983093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начислено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34759936653129075"/>
                  <c:y val="-6.6960706450073289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430,3 млн. руб.</a:t>
                    </a:r>
                    <a:r>
                      <a: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1620342081332525"/>
                  <c:y val="-3.3252403221861065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561,2</a:t>
                    </a:r>
                    <a:r>
                      <a: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млн. руб.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924609971320059"/>
                  <c:y val="9.10668123031376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 formatCode="General">
                  <c:v>430.3</c:v>
                </c:pt>
                <c:pt idx="1">
                  <c:v>561.20000000000005</c:v>
                </c:pt>
                <c:pt idx="2">
                  <c:v>610.4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поступило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565.4</c:v>
                </c:pt>
                <c:pt idx="1">
                  <c:v>652.1</c:v>
                </c:pt>
                <c:pt idx="2">
                  <c:v>706.6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3948288"/>
        <c:axId val="103949824"/>
      </c:barChart>
      <c:catAx>
        <c:axId val="103948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3949824"/>
        <c:crosses val="autoZero"/>
        <c:auto val="1"/>
        <c:lblAlgn val="ctr"/>
        <c:lblOffset val="0"/>
        <c:noMultiLvlLbl val="0"/>
      </c:catAx>
      <c:valAx>
        <c:axId val="1039498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one"/>
        <c:spPr>
          <a:ln w="19050" cmpd="sng">
            <a:solidFill>
              <a:schemeClr val="tx1"/>
            </a:solidFill>
            <a:tailEnd type="stealth"/>
          </a:ln>
        </c:spPr>
        <c:crossAx val="10394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23608693684237E-2"/>
          <c:y val="0"/>
          <c:w val="0.90217895028124451"/>
          <c:h val="0.9121527849830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собираемость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81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.37609706834286949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62</a:t>
                    </a:r>
                    <a:r>
                      <a:rPr lang="ru-RU" sz="16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61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Салехард</c:v>
                </c:pt>
                <c:pt idx="1">
                  <c:v>Лабытнанги</c:v>
                </c:pt>
                <c:pt idx="2">
                  <c:v>Надым</c:v>
                </c:pt>
                <c:pt idx="3">
                  <c:v>Новый Уренгой</c:v>
                </c:pt>
                <c:pt idx="4">
                  <c:v>Тарко-Сале</c:v>
                </c:pt>
                <c:pt idx="5">
                  <c:v>Губкинский</c:v>
                </c:pt>
                <c:pt idx="6">
                  <c:v>Ноябрьск</c:v>
                </c:pt>
                <c:pt idx="7">
                  <c:v>ЯНАО</c:v>
                </c:pt>
                <c:pt idx="8">
                  <c:v>РФ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 formatCode="General">
                  <c:v>62</c:v>
                </c:pt>
                <c:pt idx="1">
                  <c:v>61</c:v>
                </c:pt>
                <c:pt idx="2">
                  <c:v>67</c:v>
                </c:pt>
                <c:pt idx="3">
                  <c:v>62</c:v>
                </c:pt>
                <c:pt idx="4" formatCode="General">
                  <c:v>57</c:v>
                </c:pt>
                <c:pt idx="5" formatCode="General">
                  <c:v>58</c:v>
                </c:pt>
                <c:pt idx="6" formatCode="General">
                  <c:v>59</c:v>
                </c:pt>
                <c:pt idx="7" formatCode="General">
                  <c:v>61</c:v>
                </c:pt>
                <c:pt idx="8" formatCode="General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125376"/>
        <c:axId val="111567232"/>
      </c:barChart>
      <c:catAx>
        <c:axId val="10712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567232"/>
        <c:crosses val="autoZero"/>
        <c:auto val="1"/>
        <c:lblAlgn val="ctr"/>
        <c:lblOffset val="0"/>
        <c:noMultiLvlLbl val="0"/>
      </c:catAx>
      <c:valAx>
        <c:axId val="111567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spPr>
          <a:ln w="19050" cmpd="sng">
            <a:solidFill>
              <a:schemeClr val="tx1"/>
            </a:solidFill>
            <a:tailEnd type="stealth"/>
          </a:ln>
        </c:spPr>
        <c:crossAx val="107125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23608693684237E-2"/>
          <c:y val="0"/>
          <c:w val="0.90217895028124451"/>
          <c:h val="0.9121527849830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задолженность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81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.37609706834286949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823,8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млн. руб.</a:t>
                    </a:r>
                    <a:r>
                      <a: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621,3</a:t>
                    </a:r>
                  </a:p>
                  <a:p>
                    <a:r>
                      <a: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млн. руб.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443,9</a:t>
                    </a:r>
                  </a:p>
                  <a:p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01.01.2018</c:v>
                </c:pt>
                <c:pt idx="1">
                  <c:v>на 01.01.2019</c:v>
                </c:pt>
                <c:pt idx="2">
                  <c:v>на 01.07.2019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 formatCode="General">
                  <c:v>823.8</c:v>
                </c:pt>
                <c:pt idx="1">
                  <c:v>621.29999999999995</c:v>
                </c:pt>
                <c:pt idx="2">
                  <c:v>443.9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680448"/>
        <c:axId val="122681984"/>
      </c:barChart>
      <c:catAx>
        <c:axId val="12268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681984"/>
        <c:crosses val="autoZero"/>
        <c:auto val="1"/>
        <c:lblAlgn val="ctr"/>
        <c:lblOffset val="0"/>
        <c:noMultiLvlLbl val="0"/>
      </c:catAx>
      <c:valAx>
        <c:axId val="1226819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spPr>
          <a:ln w="19050" cmpd="sng">
            <a:solidFill>
              <a:schemeClr val="tx1"/>
            </a:solidFill>
            <a:tailEnd type="stealth"/>
          </a:ln>
        </c:spPr>
        <c:crossAx val="12268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0.87037</cdr:x>
      <cdr:y>0.02647</cdr:y>
    </cdr:from>
    <cdr:to>
      <cdr:x>1</cdr:x>
      <cdr:y>0.27127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768752" y="84178"/>
          <a:ext cx="1008112" cy="778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+ 49,2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rPr>
            <a:t>млн. руб.</a:t>
          </a:r>
        </a:p>
      </cdr:txBody>
    </cdr:sp>
  </cdr:relSizeAnchor>
  <cdr:relSizeAnchor xmlns:cdr="http://schemas.openxmlformats.org/drawingml/2006/chartDrawing">
    <cdr:from>
      <cdr:x>0.84259</cdr:x>
      <cdr:y>0.34343</cdr:y>
    </cdr:from>
    <cdr:to>
      <cdr:x>0.98148</cdr:x>
      <cdr:y>0.56342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552728" y="1092290"/>
          <a:ext cx="1080121" cy="699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+ 130,9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rPr>
            <a:t>млн.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0.58407</cdr:x>
      <cdr:y>0</cdr:y>
    </cdr:from>
    <cdr:to>
      <cdr:x>1</cdr:x>
      <cdr:y>0.13835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752529" y="0"/>
          <a:ext cx="3384375" cy="440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Среднероссийский показатель – 69 %</a:t>
          </a:r>
          <a:endParaRPr kumimoji="0" lang="ru-RU" sz="14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0.84661</cdr:x>
      <cdr:y>0.14295</cdr:y>
    </cdr:from>
    <cdr:to>
      <cdr:x>0.9855</cdr:x>
      <cdr:y>0.36294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192688" y="454666"/>
          <a:ext cx="1015940" cy="699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400" b="1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+mj-lt"/>
            <a:ea typeface="+mj-ea"/>
            <a:cs typeface="+mj-cs"/>
          </a:endParaRPr>
        </a:p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400" b="1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0.71951</cdr:x>
      <cdr:y>0.14755</cdr:y>
    </cdr:from>
    <cdr:to>
      <cdr:x>0.84914</cdr:x>
      <cdr:y>0.39235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248472" y="469283"/>
          <a:ext cx="765421" cy="77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- 177,4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rPr>
            <a:t>млн. руб.</a:t>
          </a:r>
        </a:p>
      </cdr:txBody>
    </cdr:sp>
  </cdr:relSizeAnchor>
  <cdr:relSizeAnchor xmlns:cdr="http://schemas.openxmlformats.org/drawingml/2006/chartDrawing">
    <cdr:from>
      <cdr:x>0.40244</cdr:x>
      <cdr:y>0</cdr:y>
    </cdr:from>
    <cdr:to>
      <cdr:x>0.54133</cdr:x>
      <cdr:y>0.21999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76264" y="-1195623"/>
          <a:ext cx="820098" cy="699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- 202,5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rPr>
            <a:t>млн. руб.</a:t>
          </a:r>
        </a:p>
      </cdr:txBody>
    </cdr:sp>
  </cdr:relSizeAnchor>
  <cdr:relSizeAnchor xmlns:cdr="http://schemas.openxmlformats.org/drawingml/2006/chartDrawing">
    <cdr:from>
      <cdr:x>0.30517</cdr:x>
      <cdr:y>0.07564</cdr:y>
    </cdr:from>
    <cdr:to>
      <cdr:x>0.45151</cdr:x>
      <cdr:y>0.27862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232248" y="240568"/>
          <a:ext cx="1070446" cy="64557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0.60976</cdr:x>
      <cdr:y>0.29683</cdr:y>
    </cdr:from>
    <cdr:to>
      <cdr:x>0.7561</cdr:x>
      <cdr:y>0.46804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3600400" y="944079"/>
          <a:ext cx="864096" cy="5445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05" cy="496252"/>
          </a:xfrm>
          <a:prstGeom prst="rect">
            <a:avLst/>
          </a:prstGeom>
        </p:spPr>
        <p:txBody>
          <a:bodyPr vert="horz" lIns="91251" tIns="45624" rIns="91251" bIns="456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66" y="4"/>
            <a:ext cx="2945605" cy="496252"/>
          </a:xfrm>
          <a:prstGeom prst="rect">
            <a:avLst/>
          </a:prstGeom>
        </p:spPr>
        <p:txBody>
          <a:bodyPr vert="horz" lIns="91251" tIns="45624" rIns="91251" bIns="45624" rtlCol="0"/>
          <a:lstStyle>
            <a:lvl1pPr algn="r">
              <a:defRPr sz="1200"/>
            </a:lvl1pPr>
          </a:lstStyle>
          <a:p>
            <a:fld id="{2727EFF7-F05C-481E-98CE-188F9109D64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792"/>
            <a:ext cx="2945605" cy="496251"/>
          </a:xfrm>
          <a:prstGeom prst="rect">
            <a:avLst/>
          </a:prstGeom>
        </p:spPr>
        <p:txBody>
          <a:bodyPr vert="horz" lIns="91251" tIns="45624" rIns="91251" bIns="456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66" y="9428792"/>
            <a:ext cx="2945605" cy="496251"/>
          </a:xfrm>
          <a:prstGeom prst="rect">
            <a:avLst/>
          </a:prstGeom>
        </p:spPr>
        <p:txBody>
          <a:bodyPr vert="horz" lIns="91251" tIns="45624" rIns="91251" bIns="45624" rtlCol="0" anchor="b"/>
          <a:lstStyle>
            <a:lvl1pPr algn="r">
              <a:defRPr sz="1200"/>
            </a:lvl1pPr>
          </a:lstStyle>
          <a:p>
            <a:fld id="{85EBD2B7-4420-4CA5-B9AA-84E4E914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1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13"/>
            <a:ext cx="2945660" cy="496332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8" y="13"/>
            <a:ext cx="2945660" cy="496332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5" tIns="45537" rIns="91075" bIns="4553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68"/>
            <a:ext cx="5438140" cy="4466987"/>
          </a:xfrm>
          <a:prstGeom prst="rect">
            <a:avLst/>
          </a:prstGeom>
        </p:spPr>
        <p:txBody>
          <a:bodyPr vert="horz" lIns="91075" tIns="45537" rIns="91075" bIns="455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9428595"/>
            <a:ext cx="2945660" cy="496332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8" y="9428595"/>
            <a:ext cx="2945660" cy="496332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882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763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643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525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9406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7287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5169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3050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78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81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81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81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51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5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7882" indent="0">
              <a:buNone/>
              <a:defRPr sz="2500"/>
            </a:lvl2pPr>
            <a:lvl3pPr marL="815763" indent="0">
              <a:buNone/>
              <a:defRPr sz="2100"/>
            </a:lvl3pPr>
            <a:lvl4pPr marL="1223643" indent="0">
              <a:buNone/>
              <a:defRPr sz="1800"/>
            </a:lvl4pPr>
            <a:lvl5pPr marL="1631525" indent="0">
              <a:buNone/>
              <a:defRPr sz="1800"/>
            </a:lvl5pPr>
            <a:lvl6pPr marL="2039406" indent="0">
              <a:buNone/>
              <a:defRPr sz="1800"/>
            </a:lvl6pPr>
            <a:lvl7pPr marL="2447287" indent="0">
              <a:buNone/>
              <a:defRPr sz="1800"/>
            </a:lvl7pPr>
            <a:lvl8pPr marL="2855169" indent="0">
              <a:buNone/>
              <a:defRPr sz="1800"/>
            </a:lvl8pPr>
            <a:lvl9pPr marL="3263050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7882" indent="0">
              <a:buNone/>
              <a:defRPr sz="1100"/>
            </a:lvl2pPr>
            <a:lvl3pPr marL="815763" indent="0">
              <a:buNone/>
              <a:defRPr sz="900"/>
            </a:lvl3pPr>
            <a:lvl4pPr marL="1223643" indent="0">
              <a:buNone/>
              <a:defRPr sz="800"/>
            </a:lvl4pPr>
            <a:lvl5pPr marL="1631525" indent="0">
              <a:buNone/>
              <a:defRPr sz="800"/>
            </a:lvl5pPr>
            <a:lvl6pPr marL="2039406" indent="0">
              <a:buNone/>
              <a:defRPr sz="800"/>
            </a:lvl6pPr>
            <a:lvl7pPr marL="2447287" indent="0">
              <a:buNone/>
              <a:defRPr sz="800"/>
            </a:lvl7pPr>
            <a:lvl8pPr marL="2855169" indent="0">
              <a:buNone/>
              <a:defRPr sz="800"/>
            </a:lvl8pPr>
            <a:lvl9pPr marL="326305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5"/>
            <a:ext cx="7320689" cy="3621940"/>
          </a:xfrm>
        </p:spPr>
        <p:txBody>
          <a:bodyPr/>
          <a:lstStyle>
            <a:lvl1pPr marL="284319" indent="0">
              <a:buFontTx/>
              <a:buNone/>
              <a:defRPr b="1">
                <a:latin typeface="+mj-lt"/>
              </a:defRPr>
            </a:lvl1pPr>
            <a:lvl2pPr marL="281835" indent="2485">
              <a:defRPr>
                <a:latin typeface="+mj-lt"/>
              </a:defRPr>
            </a:lvl2pPr>
            <a:lvl3pPr marL="491660" indent="-203616">
              <a:tabLst/>
              <a:defRPr>
                <a:latin typeface="+mj-lt"/>
              </a:defRPr>
            </a:lvl3pPr>
            <a:lvl4pPr marL="0" indent="281835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8"/>
            <a:ext cx="923618" cy="282640"/>
          </a:xfrm>
          <a:prstGeom prst="rect">
            <a:avLst/>
          </a:prstGeom>
          <a:noFill/>
        </p:spPr>
        <p:txBody>
          <a:bodyPr wrap="square" lIns="71514" tIns="35757" rIns="71514" bIns="35757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4"/>
            <a:ext cx="7337192" cy="829352"/>
          </a:xfrm>
        </p:spPr>
        <p:txBody>
          <a:bodyPr/>
          <a:lstStyle>
            <a:lvl1pPr marL="0" marR="0" indent="0" defTabSz="81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5"/>
            <a:ext cx="7320689" cy="3621940"/>
          </a:xfrm>
        </p:spPr>
        <p:txBody>
          <a:bodyPr/>
          <a:lstStyle>
            <a:lvl1pPr marL="284319" indent="0">
              <a:buFontTx/>
              <a:buNone/>
              <a:defRPr b="1">
                <a:latin typeface="+mj-lt"/>
              </a:defRPr>
            </a:lvl1pPr>
            <a:lvl2pPr marL="284319" indent="0">
              <a:defRPr>
                <a:latin typeface="+mj-lt"/>
              </a:defRPr>
            </a:lvl2pPr>
            <a:lvl3pPr marL="491660" indent="-203616">
              <a:defRPr>
                <a:latin typeface="+mj-lt"/>
              </a:defRPr>
            </a:lvl3pPr>
            <a:lvl4pPr marL="0" indent="281835">
              <a:defRPr>
                <a:latin typeface="+mj-lt"/>
              </a:defRPr>
            </a:lvl4pPr>
            <a:lvl5pPr marL="112237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4"/>
            <a:ext cx="7337901" cy="829352"/>
          </a:xfrm>
        </p:spPr>
        <p:txBody>
          <a:bodyPr/>
          <a:lstStyle>
            <a:lvl1pPr marL="0" marR="0" indent="0" defTabSz="81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2572291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6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15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94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72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51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3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882" indent="0">
              <a:buNone/>
              <a:defRPr sz="1800" b="1"/>
            </a:lvl2pPr>
            <a:lvl3pPr marL="815763" indent="0">
              <a:buNone/>
              <a:defRPr sz="1600" b="1"/>
            </a:lvl3pPr>
            <a:lvl4pPr marL="1223643" indent="0">
              <a:buNone/>
              <a:defRPr sz="1400" b="1"/>
            </a:lvl4pPr>
            <a:lvl5pPr marL="1631525" indent="0">
              <a:buNone/>
              <a:defRPr sz="1400" b="1"/>
            </a:lvl5pPr>
            <a:lvl6pPr marL="2039406" indent="0">
              <a:buNone/>
              <a:defRPr sz="1400" b="1"/>
            </a:lvl6pPr>
            <a:lvl7pPr marL="2447287" indent="0">
              <a:buNone/>
              <a:defRPr sz="1400" b="1"/>
            </a:lvl7pPr>
            <a:lvl8pPr marL="2855169" indent="0">
              <a:buNone/>
              <a:defRPr sz="1400" b="1"/>
            </a:lvl8pPr>
            <a:lvl9pPr marL="326305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882" indent="0">
              <a:buNone/>
              <a:defRPr sz="1800" b="1"/>
            </a:lvl2pPr>
            <a:lvl3pPr marL="815763" indent="0">
              <a:buNone/>
              <a:defRPr sz="1600" b="1"/>
            </a:lvl3pPr>
            <a:lvl4pPr marL="1223643" indent="0">
              <a:buNone/>
              <a:defRPr sz="1400" b="1"/>
            </a:lvl4pPr>
            <a:lvl5pPr marL="1631525" indent="0">
              <a:buNone/>
              <a:defRPr sz="1400" b="1"/>
            </a:lvl5pPr>
            <a:lvl6pPr marL="2039406" indent="0">
              <a:buNone/>
              <a:defRPr sz="1400" b="1"/>
            </a:lvl6pPr>
            <a:lvl7pPr marL="2447287" indent="0">
              <a:buNone/>
              <a:defRPr sz="1400" b="1"/>
            </a:lvl7pPr>
            <a:lvl8pPr marL="2855169" indent="0">
              <a:buNone/>
              <a:defRPr sz="1400" b="1"/>
            </a:lvl8pPr>
            <a:lvl9pPr marL="326305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81576" tIns="40789" rIns="81576" bIns="40789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7882" indent="0">
              <a:buNone/>
              <a:defRPr sz="1100"/>
            </a:lvl2pPr>
            <a:lvl3pPr marL="815763" indent="0">
              <a:buNone/>
              <a:defRPr sz="900"/>
            </a:lvl3pPr>
            <a:lvl4pPr marL="1223643" indent="0">
              <a:buNone/>
              <a:defRPr sz="800"/>
            </a:lvl4pPr>
            <a:lvl5pPr marL="1631525" indent="0">
              <a:buNone/>
              <a:defRPr sz="800"/>
            </a:lvl5pPr>
            <a:lvl6pPr marL="2039406" indent="0">
              <a:buNone/>
              <a:defRPr sz="800"/>
            </a:lvl6pPr>
            <a:lvl7pPr marL="2447287" indent="0">
              <a:buNone/>
              <a:defRPr sz="800"/>
            </a:lvl7pPr>
            <a:lvl8pPr marL="2855169" indent="0">
              <a:buNone/>
              <a:defRPr sz="800"/>
            </a:lvl8pPr>
            <a:lvl9pPr marL="326305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9"/>
            <a:ext cx="7343873" cy="832711"/>
          </a:xfrm>
          <a:prstGeom prst="rect">
            <a:avLst/>
          </a:prstGeom>
        </p:spPr>
        <p:txBody>
          <a:bodyPr vert="horz" lIns="81576" tIns="40789" rIns="81576" bIns="4078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1"/>
            <a:ext cx="7343873" cy="3626943"/>
          </a:xfrm>
          <a:prstGeom prst="rect">
            <a:avLst/>
          </a:prstGeom>
        </p:spPr>
        <p:txBody>
          <a:bodyPr vert="horz" lIns="81576" tIns="40789" rIns="81576" bIns="4078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576" tIns="40789" rIns="81576" bIns="4078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81576" tIns="40789" rIns="81576" bIns="4078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4531069"/>
            <a:ext cx="619711" cy="473875"/>
          </a:xfrm>
          <a:prstGeom prst="rect">
            <a:avLst/>
          </a:prstGeom>
        </p:spPr>
        <p:txBody>
          <a:bodyPr vert="horz" lIns="81576" tIns="40789" rIns="81576" bIns="40789" rtlCol="0" anchor="ctr">
            <a:normAutofit/>
          </a:bodyPr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15763" rtl="0" eaLnBrk="1" latinLnBrk="0" hangingPunct="1">
        <a:lnSpc>
          <a:spcPts val="4066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319" indent="0" algn="l" defTabSz="815763" rtl="0" eaLnBrk="1" latinLnBrk="0" hangingPunct="1">
        <a:spcBef>
          <a:spcPct val="20000"/>
        </a:spcBef>
        <a:buFont typeface="+mj-lt"/>
        <a:buNone/>
        <a:defRPr sz="29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319" indent="0" algn="l" defTabSz="815763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463" indent="-203616" algn="l" defTabSz="815763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835" algn="just" defTabSz="815763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74" indent="0" algn="l" defTabSz="815763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3347" indent="-203940" algn="l" defTabSz="8157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227" indent="-203940" algn="l" defTabSz="8157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9109" indent="-203940" algn="l" defTabSz="8157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990" indent="-203940" algn="l" defTabSz="8157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82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63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643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525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406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287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169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050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23528" y="2130903"/>
            <a:ext cx="8568952" cy="5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6008" eaLnBrk="1" hangingPunct="1"/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руководителя Управления ФНС России по Ямало-Ненецкому автономному округу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Я.П.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Калюжиной</a:t>
            </a: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62246" y="2669716"/>
            <a:ext cx="8568952" cy="162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6008" eaLnBrk="1" hangingPunct="1"/>
            <a:endParaRPr lang="ru-RU" altLang="ru-RU" sz="19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6008" eaLnBrk="1" hangingPunct="1"/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администрирования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 налогов физических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лиц. Роль имущественных налогов в формировании консолидированного бюджета Ямало-Ненецкого автономного округа</a:t>
            </a: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6008" eaLnBrk="1" hangingPunct="1"/>
            <a:r>
              <a:rPr lang="ru-RU" alt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28" y="4289797"/>
            <a:ext cx="8416551" cy="633135"/>
          </a:xfrm>
          <a:prstGeom prst="rect">
            <a:avLst/>
          </a:prstGeom>
        </p:spPr>
        <p:txBody>
          <a:bodyPr wrap="none" lIns="95462" tIns="47731" rIns="95462" bIns="47731" anchor="ctr">
            <a:normAutofit/>
          </a:bodyPr>
          <a:lstStyle/>
          <a:p>
            <a:pPr algn="ctr" defTabSz="954576">
              <a:defRPr/>
            </a:pPr>
            <a:r>
              <a:rPr lang="ru-RU" sz="1300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20.09.2019</a:t>
            </a:r>
            <a:endParaRPr lang="ru-RU" sz="1300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4648" y="1739039"/>
            <a:ext cx="8416550" cy="31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6008" eaLnBrk="1" hangingPunct="1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ФНС России по Ямало-Ненецкому автономному округу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557533"/>
            <a:ext cx="1398588" cy="10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895184" y="409654"/>
            <a:ext cx="7850280" cy="674795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Управление ФНС России по Ямало-Ненецкому автономному округу напоминает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 lIns="71561" tIns="35780" rIns="71561" bIns="35780"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72" y="235572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449" y="1347613"/>
            <a:ext cx="1512168" cy="2976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4567392"/>
            <a:ext cx="3240360" cy="3336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344800" y="3556800"/>
            <a:ext cx="540000" cy="10081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0449" y="2427734"/>
            <a:ext cx="8136000" cy="0"/>
          </a:xfrm>
          <a:prstGeom prst="line">
            <a:avLst/>
          </a:prstGeom>
          <a:ln w="6350">
            <a:solidFill>
              <a:schemeClr val="bg1">
                <a:lumMod val="50000"/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8803" y="3363838"/>
            <a:ext cx="8136000" cy="0"/>
          </a:xfrm>
          <a:prstGeom prst="line">
            <a:avLst/>
          </a:prstGeom>
          <a:ln w="6350">
            <a:solidFill>
              <a:schemeClr val="bg1">
                <a:lumMod val="50000"/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2000" y="1494000"/>
            <a:ext cx="8136000" cy="0"/>
          </a:xfrm>
          <a:prstGeom prst="line">
            <a:avLst/>
          </a:prstGeom>
          <a:ln w="6350">
            <a:solidFill>
              <a:schemeClr val="bg1">
                <a:lumMod val="50000"/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1560" y="4390127"/>
            <a:ext cx="8136000" cy="0"/>
          </a:xfrm>
          <a:prstGeom prst="line">
            <a:avLst/>
          </a:prstGeom>
          <a:ln w="6350">
            <a:solidFill>
              <a:schemeClr val="bg1">
                <a:lumMod val="50000"/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089" y="1662191"/>
            <a:ext cx="540000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702" y="2569903"/>
            <a:ext cx="540000" cy="5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528" y="3580528"/>
            <a:ext cx="540000" cy="54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21206" y="3556800"/>
            <a:ext cx="7151194" cy="72139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lnSpc>
                <a:spcPct val="90000"/>
              </a:lnSpc>
              <a:spcBef>
                <a:spcPct val="0"/>
              </a:spcBef>
            </a:pPr>
            <a:r>
              <a:rPr lang="ru-RU" b="1" spc="-3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Срок уплаты имущественных налогов за налоговый период 2018 года (транспортный, земельный и налог на имущество физических лиц) </a:t>
            </a:r>
            <a:r>
              <a:rPr lang="ru-RU" b="1" spc="-3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 позднее 02.12.2019</a:t>
            </a:r>
            <a:endParaRPr kumimoji="0" lang="ru-RU" b="1" i="0" u="none" strike="noStrike" kern="1200" cap="none" spc="-3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8281" y="2531992"/>
            <a:ext cx="6749732" cy="6158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случае выявления в налоговом уведомлении ошибок или несоответствий необходимо оперативно информировать об этом налоговые органы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1716" y="1637844"/>
            <a:ext cx="7180683" cy="58869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Налогоплательщикам физическим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лицам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необходимо обеспечить получение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налоговых уведомлений на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уплату имущественных налогов за 2018 год в августе-сентябре текущего года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7946" y="2466001"/>
            <a:ext cx="2304256" cy="48599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79123" y="2466001"/>
            <a:ext cx="2368877" cy="4860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9123" y="2952002"/>
            <a:ext cx="2368877" cy="4853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4867" y="1497066"/>
            <a:ext cx="2304256" cy="46493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lnSpc>
                <a:spcPct val="90000"/>
              </a:lnSpc>
              <a:spcBef>
                <a:spcPct val="0"/>
              </a:spcBef>
            </a:pP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2198" y="1497067"/>
            <a:ext cx="2368877" cy="4572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9122" y="1987076"/>
            <a:ext cx="2368877" cy="4789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69013" y="3448494"/>
            <a:ext cx="2315963" cy="4768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67942" y="1981345"/>
            <a:ext cx="2304256" cy="48599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74866" y="3925390"/>
            <a:ext cx="2315963" cy="4768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1957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392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841" y="220567"/>
            <a:ext cx="8189413" cy="82935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имущественных налогов физических лиц в консолидированный бюджет Ямало-Ненецкого автономного округа</a:t>
            </a:r>
            <a:endParaRPr lang="ru-RU" sz="1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10894" y="4458449"/>
            <a:ext cx="2647705" cy="422707"/>
          </a:xfrm>
          <a:prstGeom prst="rect">
            <a:avLst/>
          </a:prstGeom>
        </p:spPr>
        <p:txBody>
          <a:bodyPr vert="horz" wrap="square" lIns="81593" tIns="40797" rIns="81593" bIns="40797" rtlCol="0" anchor="ctr">
            <a:normAutofit fontScale="70000" lnSpcReduction="20000"/>
          </a:bodyPr>
          <a:lstStyle/>
          <a:p>
            <a:pPr defTabSz="815929">
              <a:spcBef>
                <a:spcPct val="0"/>
              </a:spcBef>
            </a:pPr>
            <a:endParaRPr lang="ru-RU" sz="3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5" y="3075807"/>
            <a:ext cx="3786321" cy="605394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5" y="1723347"/>
            <a:ext cx="3786321" cy="66171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5" y="2385057"/>
            <a:ext cx="3786321" cy="59833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2298" y="1191427"/>
            <a:ext cx="864096" cy="605394"/>
          </a:xfrm>
          <a:prstGeom prst="rect">
            <a:avLst/>
          </a:prstGeom>
        </p:spPr>
        <p:txBody>
          <a:bodyPr vert="horz" wrap="square" lIns="104290" tIns="52145" rIns="104290" bIns="52145" rtlCol="0" anchor="ctr">
            <a:normAutofit/>
          </a:bodyPr>
          <a:lstStyle/>
          <a:p>
            <a:pPr algn="ctr" defTabSz="1042899">
              <a:spcBef>
                <a:spcPct val="0"/>
              </a:spcBef>
            </a:pP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81041003"/>
              </p:ext>
            </p:extLst>
          </p:nvPr>
        </p:nvGraphicFramePr>
        <p:xfrm>
          <a:off x="467544" y="1191428"/>
          <a:ext cx="7776864" cy="318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3"/>
          <p:cNvSpPr txBox="1">
            <a:spLocks/>
          </p:cNvSpPr>
          <p:nvPr/>
        </p:nvSpPr>
        <p:spPr>
          <a:xfrm>
            <a:off x="4932040" y="1275606"/>
            <a:ext cx="1512168" cy="360040"/>
          </a:xfrm>
          <a:prstGeom prst="rect">
            <a:avLst/>
          </a:prstGeom>
        </p:spPr>
        <p:txBody>
          <a:bodyPr vert="horz" lIns="81576" tIns="40789" rIns="81576" bIns="40789" rtlCol="0" anchor="ctr">
            <a:normAutofit/>
          </a:bodyPr>
          <a:lstStyle>
            <a:defPPr>
              <a:defRPr lang="ru-RU"/>
            </a:defPPr>
            <a:lvl1pPr marL="0" algn="ctr" defTabSz="815763" rtl="0" eaLnBrk="1" latinLnBrk="0" hangingPunct="1">
              <a:lnSpc>
                <a:spcPts val="1877"/>
              </a:lnSpc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706,6 млн. руб.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3563888" y="2228513"/>
            <a:ext cx="1512168" cy="360040"/>
          </a:xfrm>
          <a:prstGeom prst="rect">
            <a:avLst/>
          </a:prstGeom>
        </p:spPr>
        <p:txBody>
          <a:bodyPr vert="horz" lIns="81576" tIns="40789" rIns="81576" bIns="40789" rtlCol="0" anchor="ctr">
            <a:normAutofit/>
          </a:bodyPr>
          <a:lstStyle>
            <a:defPPr>
              <a:defRPr lang="ru-RU"/>
            </a:defPPr>
            <a:lvl1pPr marL="0" algn="ctr" defTabSz="815763" rtl="0" eaLnBrk="1" latinLnBrk="0" hangingPunct="1">
              <a:lnSpc>
                <a:spcPts val="1877"/>
              </a:lnSpc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652,1 млн. руб.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2195737" y="3198484"/>
            <a:ext cx="1512168" cy="360040"/>
          </a:xfrm>
          <a:prstGeom prst="rect">
            <a:avLst/>
          </a:prstGeom>
        </p:spPr>
        <p:txBody>
          <a:bodyPr vert="horz" lIns="81576" tIns="40789" rIns="81576" bIns="40789" rtlCol="0" anchor="ctr">
            <a:normAutofit/>
          </a:bodyPr>
          <a:lstStyle>
            <a:defPPr>
              <a:defRPr lang="ru-RU"/>
            </a:defPPr>
            <a:lvl1pPr marL="0" algn="ctr" defTabSz="815763" rtl="0" eaLnBrk="1" latinLnBrk="0" hangingPunct="1">
              <a:lnSpc>
                <a:spcPts val="1877"/>
              </a:lnSpc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565,4 млн. руб.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3"/>
          <p:cNvSpPr txBox="1">
            <a:spLocks/>
          </p:cNvSpPr>
          <p:nvPr/>
        </p:nvSpPr>
        <p:spPr>
          <a:xfrm>
            <a:off x="1885881" y="4371951"/>
            <a:ext cx="957927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81576" tIns="40789" rIns="81576" bIns="40789" rtlCol="0" anchor="ctr">
            <a:normAutofit fontScale="62500" lnSpcReduction="20000"/>
          </a:bodyPr>
          <a:lstStyle>
            <a:defPPr>
              <a:defRPr lang="ru-RU"/>
            </a:defPPr>
            <a:lvl1pPr marL="0" algn="ctr" defTabSz="815763" rtl="0" eaLnBrk="1" latinLnBrk="0" hangingPunct="1">
              <a:lnSpc>
                <a:spcPts val="1877"/>
              </a:lnSpc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Номер слайда 3"/>
          <p:cNvSpPr txBox="1">
            <a:spLocks/>
          </p:cNvSpPr>
          <p:nvPr/>
        </p:nvSpPr>
        <p:spPr>
          <a:xfrm>
            <a:off x="3563888" y="4371951"/>
            <a:ext cx="957927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81576" tIns="40789" rIns="81576" bIns="40789" rtlCol="0" anchor="ctr">
            <a:normAutofit fontScale="62500" lnSpcReduction="20000"/>
          </a:bodyPr>
          <a:lstStyle>
            <a:defPPr>
              <a:defRPr lang="ru-RU"/>
            </a:defPPr>
            <a:lvl1pPr marL="0" algn="ctr" defTabSz="815763" rtl="0" eaLnBrk="1" latinLnBrk="0" hangingPunct="1">
              <a:lnSpc>
                <a:spcPts val="1877"/>
              </a:lnSpc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841" y="220567"/>
            <a:ext cx="8189413" cy="82935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Собираемость имущественных налогов физических лиц на территории Ямало-Ненецкого автономного округа, в процентах</a:t>
            </a:r>
            <a:endParaRPr lang="ru-RU" sz="1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10894" y="4458449"/>
            <a:ext cx="2647705" cy="422707"/>
          </a:xfrm>
          <a:prstGeom prst="rect">
            <a:avLst/>
          </a:prstGeom>
        </p:spPr>
        <p:txBody>
          <a:bodyPr vert="horz" wrap="square" lIns="81593" tIns="40797" rIns="81593" bIns="40797" rtlCol="0" anchor="ctr">
            <a:normAutofit fontScale="70000" lnSpcReduction="20000"/>
          </a:bodyPr>
          <a:lstStyle/>
          <a:p>
            <a:pPr defTabSz="815929">
              <a:spcBef>
                <a:spcPct val="0"/>
              </a:spcBef>
            </a:pPr>
            <a:endParaRPr lang="ru-RU" sz="3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5" y="3075807"/>
            <a:ext cx="3786321" cy="605394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5" y="1723347"/>
            <a:ext cx="3786321" cy="66171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5" y="2385057"/>
            <a:ext cx="3786321" cy="59833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2298" y="1191427"/>
            <a:ext cx="864096" cy="605394"/>
          </a:xfrm>
          <a:prstGeom prst="rect">
            <a:avLst/>
          </a:prstGeom>
        </p:spPr>
        <p:txBody>
          <a:bodyPr vert="horz" wrap="square" lIns="104290" tIns="52145" rIns="104290" bIns="52145" rtlCol="0" anchor="ctr">
            <a:normAutofit/>
          </a:bodyPr>
          <a:lstStyle/>
          <a:p>
            <a:pPr algn="ctr" defTabSz="1042899">
              <a:spcBef>
                <a:spcPct val="0"/>
              </a:spcBef>
            </a:pP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31103408"/>
              </p:ext>
            </p:extLst>
          </p:nvPr>
        </p:nvGraphicFramePr>
        <p:xfrm>
          <a:off x="35496" y="1191427"/>
          <a:ext cx="8640960" cy="318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1635646"/>
            <a:ext cx="7818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841" y="220567"/>
            <a:ext cx="8189413" cy="82935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физических лиц по имущественным налогам</a:t>
            </a:r>
            <a:b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динамика ее изменения</a:t>
            </a:r>
            <a:endParaRPr lang="ru-RU" sz="1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10894" y="4458449"/>
            <a:ext cx="2647705" cy="422707"/>
          </a:xfrm>
          <a:prstGeom prst="rect">
            <a:avLst/>
          </a:prstGeom>
        </p:spPr>
        <p:txBody>
          <a:bodyPr vert="horz" wrap="square" lIns="81593" tIns="40797" rIns="81593" bIns="40797" rtlCol="0" anchor="ctr">
            <a:normAutofit fontScale="70000" lnSpcReduction="20000"/>
          </a:bodyPr>
          <a:lstStyle/>
          <a:p>
            <a:pPr defTabSz="815929">
              <a:spcBef>
                <a:spcPct val="0"/>
              </a:spcBef>
            </a:pPr>
            <a:endParaRPr lang="ru-RU" sz="3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5" y="3075807"/>
            <a:ext cx="3786321" cy="605394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5" y="1723347"/>
            <a:ext cx="3786321" cy="66171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5" y="2385057"/>
            <a:ext cx="3786321" cy="59833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2298" y="1191427"/>
            <a:ext cx="864096" cy="605394"/>
          </a:xfrm>
          <a:prstGeom prst="rect">
            <a:avLst/>
          </a:prstGeom>
        </p:spPr>
        <p:txBody>
          <a:bodyPr vert="horz" wrap="square" lIns="104290" tIns="52145" rIns="104290" bIns="52145" rtlCol="0" anchor="ctr">
            <a:normAutofit/>
          </a:bodyPr>
          <a:lstStyle/>
          <a:p>
            <a:pPr algn="ctr" defTabSz="1042899">
              <a:spcBef>
                <a:spcPct val="0"/>
              </a:spcBef>
            </a:pP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42414342"/>
              </p:ext>
            </p:extLst>
          </p:nvPr>
        </p:nvGraphicFramePr>
        <p:xfrm>
          <a:off x="827584" y="1195623"/>
          <a:ext cx="7314714" cy="318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7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898849" y="196560"/>
            <a:ext cx="7850280" cy="674795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Сверка сведений </a:t>
            </a:r>
            <a:r>
              <a:rPr lang="ru-RU" alt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регистрирующими органами об объектах налогообложения  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ГИБДД, Росреестр, Технадзор, ГИМС)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5"/>
            <a:ext cx="620370" cy="474071"/>
          </a:xfrm>
          <a:prstGeom prst="rect">
            <a:avLst/>
          </a:prstGeom>
        </p:spPr>
        <p:txBody>
          <a:bodyPr lIns="71561" tIns="35780" rIns="71561" bIns="35780"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0449" y="1347614"/>
            <a:ext cx="1512168" cy="2976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4567392"/>
            <a:ext cx="3240360" cy="3336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D:\для слайдов\База данных синяя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70" y="1585708"/>
            <a:ext cx="1440000" cy="8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680000" y="2602130"/>
            <a:ext cx="4284488" cy="77241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Верификация сведений </a:t>
            </a:r>
          </a:p>
          <a:p>
            <a:pPr algn="ctr" defTabSz="1043056">
              <a:spcBef>
                <a:spcPct val="0"/>
              </a:spcBef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АИС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«Налог-3» </a:t>
            </a:r>
            <a:endParaRPr lang="ru-RU" sz="23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043056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(направление запросов на уточнение сведений)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596428" y="2499742"/>
            <a:ext cx="7719988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96428" y="3636000"/>
            <a:ext cx="7719988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678067" y="3745544"/>
            <a:ext cx="1584177" cy="11414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Технадзор</a:t>
            </a:r>
          </a:p>
          <a:p>
            <a:pPr algn="ctr" defTabSz="1043056">
              <a:spcBef>
                <a:spcPct val="0"/>
              </a:spcBef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043056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ГИМС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4" name="Picture 4" descr="D:\для слайдов\База данных синяя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72" y="3942000"/>
            <a:ext cx="1440000" cy="9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64" y="3795934"/>
            <a:ext cx="54747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68" y="4252500"/>
            <a:ext cx="54747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66" y="4663078"/>
            <a:ext cx="54747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1" y="3759584"/>
            <a:ext cx="547472" cy="324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1" y="4189868"/>
            <a:ext cx="547472" cy="324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1" y="4663078"/>
            <a:ext cx="547472" cy="324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Прямая со стрелкой 90"/>
          <p:cNvCxnSpPr>
            <a:endCxn id="85" idx="1"/>
          </p:cNvCxnSpPr>
          <p:nvPr/>
        </p:nvCxnSpPr>
        <p:spPr>
          <a:xfrm flipV="1">
            <a:off x="5393959" y="3957934"/>
            <a:ext cx="524307" cy="23193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86" idx="1"/>
          </p:cNvCxnSpPr>
          <p:nvPr/>
        </p:nvCxnSpPr>
        <p:spPr>
          <a:xfrm flipV="1">
            <a:off x="5393963" y="4414501"/>
            <a:ext cx="524307" cy="305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endCxn id="87" idx="1"/>
          </p:cNvCxnSpPr>
          <p:nvPr/>
        </p:nvCxnSpPr>
        <p:spPr>
          <a:xfrm>
            <a:off x="5393961" y="4663078"/>
            <a:ext cx="524307" cy="1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88" idx="3"/>
          </p:cNvCxnSpPr>
          <p:nvPr/>
        </p:nvCxnSpPr>
        <p:spPr>
          <a:xfrm>
            <a:off x="3534823" y="3921584"/>
            <a:ext cx="604528" cy="25096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89" idx="3"/>
          </p:cNvCxnSpPr>
          <p:nvPr/>
        </p:nvCxnSpPr>
        <p:spPr>
          <a:xfrm>
            <a:off x="3534823" y="4351868"/>
            <a:ext cx="604528" cy="30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90" idx="3"/>
          </p:cNvCxnSpPr>
          <p:nvPr/>
        </p:nvCxnSpPr>
        <p:spPr>
          <a:xfrm flipV="1">
            <a:off x="3534823" y="4627078"/>
            <a:ext cx="568624" cy="198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576000" y="1440000"/>
            <a:ext cx="720000" cy="540000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9" tIns="35720" rIns="71439" bIns="35720" anchor="ctr"/>
          <a:lstStyle>
            <a:defPPr>
              <a:defRPr lang="ru-RU"/>
            </a:defPPr>
            <a:lvl1pPr marL="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4135">
              <a:defRPr/>
            </a:pP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</a:t>
            </a:r>
            <a:endParaRPr lang="ru-RU" sz="32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76000" y="2700000"/>
            <a:ext cx="720000" cy="540000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9" tIns="35720" rIns="71439" bIns="35720" anchor="ctr"/>
          <a:lstStyle>
            <a:defPPr>
              <a:defRPr lang="ru-RU"/>
            </a:defPPr>
            <a:lvl1pPr marL="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4135">
              <a:defRPr/>
            </a:pP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</a:t>
            </a:r>
            <a:endParaRPr lang="ru-RU" sz="32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76000" y="4077000"/>
            <a:ext cx="720000" cy="540000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9" tIns="35720" rIns="71439" bIns="35720" anchor="ctr"/>
          <a:lstStyle>
            <a:defPPr>
              <a:defRPr lang="ru-RU"/>
            </a:defPPr>
            <a:lvl1pPr marL="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4135">
              <a:defRPr/>
            </a:pP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3</a:t>
            </a:r>
            <a:endParaRPr lang="ru-RU" sz="32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3447" y="899992"/>
            <a:ext cx="1188553" cy="5964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органах ГИБДД уточнено 12570 сведений о ТС</a:t>
            </a:r>
            <a:endParaRPr lang="ru-RU" sz="11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54514" y="3613518"/>
            <a:ext cx="1818116" cy="3648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АИС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«Налог-3»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" name="Picture 4" descr="D:\для слайдов\FNS_logo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2130"/>
            <a:ext cx="7013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для слайдов\FNS_logo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8620"/>
            <a:ext cx="7013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D:\для слайдов\База данных синяя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92470"/>
            <a:ext cx="1440000" cy="8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380312" y="899352"/>
            <a:ext cx="1440160" cy="5964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органах ГИМС уточнено 940 сведений о маломерных судах</a:t>
            </a:r>
            <a:endParaRPr lang="ru-RU" sz="11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75656" y="3374547"/>
            <a:ext cx="1224136" cy="1727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УФНС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17006" y="3374547"/>
            <a:ext cx="1154994" cy="1854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ИФНС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2863652" y="2988338"/>
            <a:ext cx="539792" cy="13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55381" y="3759584"/>
            <a:ext cx="1584177" cy="11414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ГИБДД</a:t>
            </a:r>
          </a:p>
          <a:p>
            <a:pPr algn="ctr" defTabSz="1043056">
              <a:spcBef>
                <a:spcPct val="0"/>
              </a:spcBef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043056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Росреестр</a:t>
            </a:r>
          </a:p>
        </p:txBody>
      </p:sp>
      <p:pic>
        <p:nvPicPr>
          <p:cNvPr id="43" name="Picture 4" descr="D:\для слайдов\FNS_logo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92" y="1456188"/>
            <a:ext cx="7013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D:\для слайдов\База данных синяя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49" y="1578946"/>
            <a:ext cx="1440000" cy="8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D:\для слайдов\База данных синяя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47" y="1568765"/>
            <a:ext cx="1440000" cy="8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Прямая со стрелкой 55"/>
          <p:cNvCxnSpPr/>
          <p:nvPr/>
        </p:nvCxnSpPr>
        <p:spPr>
          <a:xfrm>
            <a:off x="2843655" y="2008275"/>
            <a:ext cx="539792" cy="13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68607" y="899992"/>
            <a:ext cx="1139326" cy="5964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органах Технадзора уточнено 4010 сведений о ТС</a:t>
            </a:r>
            <a:endParaRPr lang="ru-RU" sz="11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39049" y="934873"/>
            <a:ext cx="1429558" cy="5964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органах </a:t>
            </a:r>
            <a:r>
              <a:rPr lang="ru-RU" sz="1100" b="1" i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Росреестра</a:t>
            </a: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уточнено 34290 сведений об ОН и ЗУ</a:t>
            </a:r>
            <a:endParaRPr lang="ru-RU" sz="11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16416" y="4531069"/>
            <a:ext cx="619711" cy="47387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0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ля слайдов\rosreest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44" y="2132518"/>
            <a:ext cx="608400" cy="6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для слайдов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86" y="2906338"/>
            <a:ext cx="414915" cy="4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38551" y="3810411"/>
            <a:ext cx="1701201" cy="839402"/>
          </a:xfrm>
          <a:prstGeom prst="rightArrow">
            <a:avLst>
              <a:gd name="adj1" fmla="val 50000"/>
              <a:gd name="adj2" fmla="val 62386"/>
            </a:avLst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895184" y="409654"/>
            <a:ext cx="7850280" cy="86595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Проактивный формат предоставления налоговых льгот физлицам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ст.ст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358, 396, 407 НК РФ в ред.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ПФЗ №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607168-7)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 lIns="71561" tIns="35780" rIns="71561" bIns="35780"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72" y="228371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380800" y="3556800"/>
            <a:ext cx="504056" cy="100811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для слайдов\FNS_logo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54" y="1931766"/>
            <a:ext cx="2117321" cy="217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ля слайдов\liberales-p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4" y="1381272"/>
            <a:ext cx="1758920" cy="261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ля слайдов\gibd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73" y="4129259"/>
            <a:ext cx="792088" cy="7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ля слайдов\ПФР эмблем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36" y="1420853"/>
            <a:ext cx="557363" cy="5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00" y="1953891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ПФР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64855" y="2678400"/>
            <a:ext cx="900524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Росреестр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5220000" y="2140742"/>
            <a:ext cx="3556773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5219772" y="2869015"/>
            <a:ext cx="3556773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220000" y="3646971"/>
            <a:ext cx="3556773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254" y="4222075"/>
            <a:ext cx="3021236" cy="649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возврате ТС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43254" y="1347614"/>
            <a:ext cx="3021234" cy="8309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пенсионерах</a:t>
            </a:r>
          </a:p>
          <a:p>
            <a:pPr defTabSz="1043056">
              <a:spcBef>
                <a:spcPct val="0"/>
              </a:spcBef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– о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предпенсионерах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defTabSz="1043056">
              <a:spcBef>
                <a:spcPct val="0"/>
              </a:spcBef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 инвалидах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25273" y="3359409"/>
            <a:ext cx="1007107" cy="31250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Соцзащита или ОМСУ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43254" y="2169915"/>
            <a:ext cx="2983624" cy="6519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хоз. постройках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не более 50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кв.м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26038" y="2906338"/>
            <a:ext cx="3018730" cy="63983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многодетных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4392000" y="1694216"/>
            <a:ext cx="729132" cy="2439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0742"/>
            <a:ext cx="43210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Стрелка влево 75"/>
          <p:cNvSpPr/>
          <p:nvPr/>
        </p:nvSpPr>
        <p:spPr>
          <a:xfrm>
            <a:off x="4392000" y="2395784"/>
            <a:ext cx="729132" cy="2439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лево 76"/>
          <p:cNvSpPr/>
          <p:nvPr/>
        </p:nvSpPr>
        <p:spPr>
          <a:xfrm>
            <a:off x="4392000" y="3147814"/>
            <a:ext cx="729132" cy="2439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лево 77"/>
          <p:cNvSpPr/>
          <p:nvPr/>
        </p:nvSpPr>
        <p:spPr>
          <a:xfrm>
            <a:off x="4392000" y="3816916"/>
            <a:ext cx="729132" cy="2439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9015"/>
            <a:ext cx="43210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0012"/>
            <a:ext cx="43210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Прямая соединительная линия 80"/>
          <p:cNvCxnSpPr/>
          <p:nvPr/>
        </p:nvCxnSpPr>
        <p:spPr>
          <a:xfrm flipH="1">
            <a:off x="5220000" y="4230112"/>
            <a:ext cx="3556773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2" descr="D:\для слайдов\FNS_logo_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8" y="3723476"/>
            <a:ext cx="430731" cy="4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Стрелка влево 82"/>
          <p:cNvSpPr/>
          <p:nvPr/>
        </p:nvSpPr>
        <p:spPr>
          <a:xfrm>
            <a:off x="4392000" y="4451777"/>
            <a:ext cx="729132" cy="2439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1777"/>
            <a:ext cx="43210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5934721" y="3649851"/>
            <a:ext cx="3018729" cy="5894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заявленные льготы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по другим налогам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3" y="4000239"/>
            <a:ext cx="1649801" cy="4176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ЗАЯВЛЕНИЕ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32782" y="4752000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ГИБДД</a:t>
            </a:r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6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028" y="616055"/>
            <a:ext cx="4494941" cy="731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ts val="1722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 автономному округу сформировано порядка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сводных налоговых уведомлений на уплату имущественных налогов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89" y="1946174"/>
            <a:ext cx="2366802" cy="1054598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305904" y="1445142"/>
            <a:ext cx="2339832" cy="4404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715213" y="1399263"/>
            <a:ext cx="2356589" cy="538813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495618" y="760082"/>
            <a:ext cx="677320" cy="342881"/>
          </a:xfrm>
          <a:prstGeom prst="rightArrow">
            <a:avLst>
              <a:gd name="adj1" fmla="val 24539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40744" y="723345"/>
            <a:ext cx="1787303" cy="416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26638" y="1347175"/>
            <a:ext cx="2401407" cy="489830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/>
          </a:bodyPr>
          <a:lstStyle/>
          <a:p>
            <a:pPr defTabSz="816296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 на имущество </a:t>
            </a:r>
            <a:r>
              <a:rPr lang="ru-RU" sz="14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ФЛ</a:t>
            </a:r>
            <a:endParaRPr lang="ru-RU" sz="14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2384" y="612431"/>
            <a:ext cx="1785662" cy="636779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/>
          </a:bodyPr>
          <a:lstStyle/>
          <a:p>
            <a:pPr defTabSz="816296">
              <a:spcBef>
                <a:spcPct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723,3</a:t>
            </a:r>
            <a:r>
              <a:rPr lang="ru-RU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6975" y="269550"/>
            <a:ext cx="6526901" cy="342881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/>
          </a:bodyPr>
          <a:lstStyle/>
          <a:p>
            <a:pPr defTabSz="816296">
              <a:spcBef>
                <a:spcPct val="0"/>
              </a:spcBef>
            </a:pPr>
            <a:r>
              <a:rPr lang="ru-RU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Администрирование имущественных налогов физических лиц</a:t>
            </a:r>
          </a:p>
        </p:txBody>
      </p:sp>
      <p:pic>
        <p:nvPicPr>
          <p:cNvPr id="14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95" y="1837005"/>
            <a:ext cx="2343651" cy="1163767"/>
          </a:xfrm>
          <a:prstGeom prst="rect">
            <a:avLst/>
          </a:prstGeom>
        </p:spPr>
      </p:pic>
      <p:sp>
        <p:nvSpPr>
          <p:cNvPr id="15" name="Левая фигурная скобка 14"/>
          <p:cNvSpPr/>
          <p:nvPr/>
        </p:nvSpPr>
        <p:spPr>
          <a:xfrm rot="16200000">
            <a:off x="4116504" y="670083"/>
            <a:ext cx="440846" cy="6873899"/>
          </a:xfrm>
          <a:prstGeom prst="leftBrace">
            <a:avLst>
              <a:gd name="adj1" fmla="val 734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1538367" y="4313149"/>
            <a:ext cx="340835" cy="3694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67215" y="4335841"/>
            <a:ext cx="339421" cy="3694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7005121" y="4336546"/>
            <a:ext cx="340834" cy="3694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53288" y="4678017"/>
            <a:ext cx="7107565" cy="293898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 fontScale="40000" lnSpcReduction="20000"/>
          </a:bodyPr>
          <a:lstStyle/>
          <a:p>
            <a:pPr defTabSz="816296">
              <a:spcBef>
                <a:spcPct val="0"/>
              </a:spcBef>
            </a:pP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48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            </a:t>
            </a: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33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     </a:t>
            </a: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135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953" y="3061579"/>
            <a:ext cx="2155109" cy="5988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630" tIns="40815" rIns="81630" bIns="40815" rtlCol="0" anchor="ctr">
            <a:normAutofit fontScale="92500"/>
          </a:bodyPr>
          <a:lstStyle/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68,1 </a:t>
            </a: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ФЛ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93,9 </a:t>
            </a: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транспортных средств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526,7 </a:t>
            </a: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 начислено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7089" y="3061579"/>
            <a:ext cx="2366802" cy="5988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630" tIns="40815" rIns="81630" bIns="40815" rtlCol="0" anchor="ctr">
            <a:noAutofit/>
          </a:bodyPr>
          <a:lstStyle/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- 15,4 тыс. ФЛ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- 12,8 тыс. земельных участков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38,3 </a:t>
            </a: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 начислено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4395" y="3061579"/>
            <a:ext cx="2343651" cy="5988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630" tIns="40815" rIns="81630" bIns="40815" rtlCol="0" anchor="ctr">
            <a:noAutofit/>
          </a:bodyPr>
          <a:lstStyle/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 </a:t>
            </a: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ФЛ, из них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161,9 </a:t>
            </a: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объектов имущества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158,4 </a:t>
            </a: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 начислено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0195" y="3747342"/>
            <a:ext cx="6820588" cy="359690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 defTabSz="816296">
              <a:spcBef>
                <a:spcPct val="0"/>
              </a:spcBef>
            </a:pP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Задача налоговых органов обеспечить поступление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консолидированный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</a:t>
            </a:r>
          </a:p>
          <a:p>
            <a:pPr algn="ctr" defTabSz="816296">
              <a:spcBef>
                <a:spcPct val="0"/>
              </a:spcBef>
            </a:pP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АО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2018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имущественных налогов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ФЛ по сроку уплаты 02.12.2019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менее 85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24083" y="4531069"/>
            <a:ext cx="619711" cy="473875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3" y="1851671"/>
            <a:ext cx="2155109" cy="117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73" y="1837005"/>
            <a:ext cx="2373618" cy="116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0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375804"/>
            <a:ext cx="7337192" cy="539762"/>
          </a:xfrm>
        </p:spPr>
        <p:txBody>
          <a:bodyPr>
            <a:normAutofit/>
          </a:bodyPr>
          <a:lstStyle/>
          <a:p>
            <a:pPr lvl="0" algn="ctr" defTabSz="816008">
              <a:lnSpc>
                <a:spcPct val="80000"/>
              </a:lnSpc>
            </a:pP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Новая форма </a:t>
            </a:r>
            <a:r>
              <a:rPr lang="ru-RU" sz="2800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налогового уведомления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2639" y="771550"/>
            <a:ext cx="7320689" cy="4055545"/>
          </a:xfrm>
        </p:spPr>
        <p:txBody>
          <a:bodyPr/>
          <a:lstStyle/>
          <a:p>
            <a:pPr marL="0" algn="ctr" defTabSz="1043056">
              <a:spcBef>
                <a:spcPct val="0"/>
              </a:spcBef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            </a:t>
            </a:r>
            <a:endParaRPr lang="ru-RU" sz="2800" u="sng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endParaRPr lang="ru-RU" sz="3200" u="sng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5" y="1708538"/>
            <a:ext cx="1737440" cy="2579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443097" y="1361390"/>
            <a:ext cx="1412012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Уведомление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89218" y="1618682"/>
            <a:ext cx="1393112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Заявление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54968" y="833030"/>
            <a:ext cx="1393112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БЫЛО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475656" y="1059582"/>
            <a:ext cx="792088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519034" y="1183597"/>
            <a:ext cx="395571" cy="723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19171" y="1228350"/>
            <a:ext cx="124710" cy="335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2455" y="1197097"/>
            <a:ext cx="3373893" cy="3508672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>
          <a:xfrm>
            <a:off x="5126539" y="4058337"/>
            <a:ext cx="597589" cy="54787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748042" y="4083918"/>
            <a:ext cx="912189" cy="14401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94200" y="3970036"/>
            <a:ext cx="1278200" cy="25789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5663" y="3581444"/>
            <a:ext cx="360040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" dirty="0" smtClean="0">
                <a:solidFill>
                  <a:schemeClr val="tx1"/>
                </a:solidFill>
              </a:rPr>
              <a:t>714,00</a:t>
            </a:r>
            <a:endParaRPr lang="ru-RU" sz="300" dirty="0">
              <a:solidFill>
                <a:schemeClr val="tx1"/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420"/>
          <a:stretch/>
        </p:blipFill>
        <p:spPr bwMode="auto">
          <a:xfrm>
            <a:off x="1757682" y="1940642"/>
            <a:ext cx="1656184" cy="25753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0"/>
          <a:stretch/>
        </p:blipFill>
        <p:spPr bwMode="auto">
          <a:xfrm>
            <a:off x="3026208" y="2247176"/>
            <a:ext cx="1776794" cy="25799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235806" y="1937491"/>
            <a:ext cx="1393112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57460" y="4634400"/>
            <a:ext cx="3363884" cy="3423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Реквизиты платежа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32041" y="833030"/>
            <a:ext cx="3377239" cy="658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СТАЛО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(ФЗ </a:t>
            </a:r>
            <a:r>
              <a:rPr lang="ru-RU" sz="1200" dirty="0">
                <a:solidFill>
                  <a:schemeClr val="tx1"/>
                </a:solidFill>
              </a:rPr>
              <a:t>от 27.12.2018 № 546-ФЗ, </a:t>
            </a:r>
          </a:p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</a:rPr>
              <a:t>приказ от 18.12.2018 № ММВ-7-21/814</a:t>
            </a:r>
            <a:r>
              <a:rPr lang="ru-RU" sz="1200" dirty="0" smtClean="0">
                <a:solidFill>
                  <a:schemeClr val="tx1"/>
                </a:solidFill>
              </a:rPr>
              <a:t>@)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8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699542"/>
            <a:ext cx="3208387" cy="223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699542"/>
            <a:ext cx="3695700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3075806"/>
            <a:ext cx="7440117" cy="182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8849" y="196561"/>
            <a:ext cx="7850280" cy="430974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alt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Произвести оплату имущественных налогов можно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alt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через интернет или лично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35785</TotalTime>
  <Words>553</Words>
  <Application>Microsoft Office PowerPoint</Application>
  <PresentationFormat>Экран (16:9)</PresentationFormat>
  <Paragraphs>123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Present_FNS2012_A4</vt:lpstr>
      <vt:lpstr>Презентация PowerPoint</vt:lpstr>
      <vt:lpstr>Поступление имущественных налогов физических лиц в консолидированный бюджет Ямало-Ненецкого автономного округа</vt:lpstr>
      <vt:lpstr>Собираемость имущественных налогов физических лиц на территории Ямало-Ненецкого автономного округа, в процентах</vt:lpstr>
      <vt:lpstr>Задолженность физических лиц по имущественным налогам и динамика ее изменения</vt:lpstr>
      <vt:lpstr>Презентация PowerPoint</vt:lpstr>
      <vt:lpstr>Презентация PowerPoint</vt:lpstr>
      <vt:lpstr>За 2018 год по автономному округу сформировано порядка 220 тыс. сводных налоговых уведомлений на уплату имущественных налогов</vt:lpstr>
      <vt:lpstr>Новая форма налогового уведомления</vt:lpstr>
      <vt:lpstr>Презентация PowerPoint</vt:lpstr>
      <vt:lpstr>Презентация PowerPoint</vt:lpstr>
      <vt:lpstr>                Спасибо за внимание!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Александр Иванович Лебедев</cp:lastModifiedBy>
  <cp:revision>1635</cp:revision>
  <cp:lastPrinted>2019-08-22T04:14:58Z</cp:lastPrinted>
  <dcterms:created xsi:type="dcterms:W3CDTF">2013-04-18T07:19:29Z</dcterms:created>
  <dcterms:modified xsi:type="dcterms:W3CDTF">2019-09-17T11:00:57Z</dcterms:modified>
</cp:coreProperties>
</file>